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7"/>
  </p:handoutMasterIdLst>
  <p:sldIdLst>
    <p:sldId id="260" r:id="rId2"/>
    <p:sldId id="266" r:id="rId3"/>
    <p:sldId id="267" r:id="rId4"/>
    <p:sldId id="268" r:id="rId5"/>
    <p:sldId id="277" r:id="rId6"/>
  </p:sldIdLst>
  <p:sldSz cx="9144000" cy="6858000" type="screen4x3"/>
  <p:notesSz cx="6797675" cy="9926638"/>
  <p:defaultTextStyle>
    <a:defPPr>
      <a:defRPr lang="nl-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68" autoAdjust="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97CD1-B9B1-4693-B425-B8CDA1202774}" type="datetimeFigureOut">
              <a:rPr lang="nl-NL" smtClean="0"/>
              <a:pPr/>
              <a:t>26-11-2018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050ED-5A5B-43DA-8FAF-33179B1AA3E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6981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FBC3-DC6C-4A05-A671-A7D0BEF6FB6C}" type="datetimeFigureOut">
              <a:rPr lang="nl-NL"/>
              <a:pPr>
                <a:defRPr/>
              </a:pPr>
              <a:t>26-11-2018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ACC68-7285-4942-8C6D-9F7A625293C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4850B-1757-425A-B401-28C95FCFD303}" type="datetimeFigureOut">
              <a:rPr lang="nl-NL"/>
              <a:pPr>
                <a:defRPr/>
              </a:pPr>
              <a:t>26-11-2018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1735E-E7DC-4021-B10F-2997A55284B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1326820"/>
            <a:ext cx="2057400" cy="4799343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7B2BE-C1AA-4748-B2D1-6B7E6839D594}" type="datetimeFigureOut">
              <a:rPr lang="nl-NL"/>
              <a:pPr>
                <a:defRPr/>
              </a:pPr>
              <a:t>26-11-2018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E1E92-8F87-43F4-BC0F-2E86473097C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3CDDB-747E-48DE-A7E5-95FBDF65A65E}" type="datetimeFigureOut">
              <a:rPr lang="nl-NL"/>
              <a:pPr>
                <a:defRPr/>
              </a:pPr>
              <a:t>26-11-2018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D58A2-AE1E-4DA9-BB28-468110D64B6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25AA0-E7DF-4097-86BA-FF052C142C54}" type="datetimeFigureOut">
              <a:rPr lang="nl-NL"/>
              <a:pPr>
                <a:defRPr/>
              </a:pPr>
              <a:t>26-11-2018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FE8F0-E85B-45CB-B3BC-C09F68621E6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74FDC-8B52-47F5-A449-B1B5C8012069}" type="datetimeFigureOut">
              <a:rPr lang="nl-NL"/>
              <a:pPr>
                <a:defRPr/>
              </a:pPr>
              <a:t>26-11-2018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E106E-E9EC-4D8E-96AF-209638EDCE9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3B5EF-E436-43E5-A501-85B9408F95E7}" type="datetimeFigureOut">
              <a:rPr lang="nl-NL"/>
              <a:pPr>
                <a:defRPr/>
              </a:pPr>
              <a:t>26-11-2018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038F5-DAA8-4C59-B64C-CDB7E013A2C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4B804-88D8-415E-B57C-0B035EC7C449}" type="datetimeFigureOut">
              <a:rPr lang="nl-NL"/>
              <a:pPr>
                <a:defRPr/>
              </a:pPr>
              <a:t>26-11-2018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01F49-6779-43F4-971D-0558061910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4A16D-514F-4A04-827F-6DF0E8958044}" type="datetimeFigureOut">
              <a:rPr lang="nl-NL"/>
              <a:pPr>
                <a:defRPr/>
              </a:pPr>
              <a:t>26-11-2018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9C734-634C-4337-9E4A-ED0893428A8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FA7C2-4520-44B6-AB1F-5A18CAF297BA}" type="datetimeFigureOut">
              <a:rPr lang="nl-NL"/>
              <a:pPr>
                <a:defRPr/>
              </a:pPr>
              <a:t>26-11-2018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362EA-D90C-4103-B923-26A1F2F6831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29733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297333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29733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18E2A-A0DA-4E81-9BCD-253B46F6E6B1}" type="datetimeFigureOut">
              <a:rPr lang="nl-NL"/>
              <a:pPr>
                <a:defRPr/>
              </a:pPr>
              <a:t>26-11-2018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4D0C0-930C-4274-9D65-74A749936A0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5849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Titelstijl van model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449BC4-999A-4A31-9E25-7C1BC145F7CB}" type="datetimeFigureOut">
              <a:rPr lang="nl-NL"/>
              <a:pPr>
                <a:defRPr/>
              </a:pPr>
              <a:t>26-11-2018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9E73DE-3945-4213-B38E-687ED90A684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el 1"/>
          <p:cNvSpPr>
            <a:spLocks noGrp="1"/>
          </p:cNvSpPr>
          <p:nvPr>
            <p:ph type="ctrTitle"/>
          </p:nvPr>
        </p:nvSpPr>
        <p:spPr>
          <a:xfrm>
            <a:off x="414338" y="685799"/>
            <a:ext cx="7772400" cy="5825837"/>
          </a:xfrm>
        </p:spPr>
        <p:txBody>
          <a:bodyPr/>
          <a:lstStyle/>
          <a:p>
            <a:r>
              <a:rPr lang="nl-NL" sz="6000" dirty="0" smtClean="0"/>
              <a:t>School en ouders</a:t>
            </a:r>
            <a:br>
              <a:rPr lang="nl-NL" sz="6000" dirty="0" smtClean="0"/>
            </a:br>
            <a:r>
              <a:rPr lang="nl-NL" sz="6000" dirty="0" smtClean="0"/>
              <a:t>Ouders en school</a:t>
            </a:r>
            <a:br>
              <a:rPr lang="nl-NL" sz="6000" dirty="0" smtClean="0"/>
            </a:br>
            <a:r>
              <a:rPr lang="nl-NL" sz="2800" dirty="0" smtClean="0"/>
              <a:t>Opstartbijeenkomst ouderklankbordgroep</a:t>
            </a:r>
            <a:br>
              <a:rPr lang="nl-NL" sz="2800" dirty="0" smtClean="0"/>
            </a:br>
            <a:r>
              <a:rPr lang="nl-NL" sz="2800" dirty="0" smtClean="0"/>
              <a:t>BS </a:t>
            </a:r>
            <a:r>
              <a:rPr lang="nl-NL" sz="2800" dirty="0" smtClean="0"/>
              <a:t>De </a:t>
            </a:r>
            <a:r>
              <a:rPr lang="nl-NL" sz="2800" dirty="0" err="1" smtClean="0"/>
              <a:t>Zonnehof</a:t>
            </a:r>
            <a:r>
              <a:rPr lang="nl-NL" sz="2800" dirty="0" smtClean="0"/>
              <a:t/>
            </a:r>
            <a:br>
              <a:rPr lang="nl-NL" sz="2800" dirty="0" smtClean="0"/>
            </a:br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3200" dirty="0"/>
              <a:t/>
            </a:r>
            <a:br>
              <a:rPr lang="nl-NL" sz="3200" dirty="0"/>
            </a:br>
            <a:r>
              <a:rPr lang="nl-NL" sz="3200" dirty="0" smtClean="0"/>
              <a:t/>
            </a:r>
            <a:br>
              <a:rPr lang="nl-NL" sz="3200" dirty="0" smtClean="0"/>
            </a:br>
            <a:endParaRPr lang="nl-NL" sz="28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228" y="3969203"/>
            <a:ext cx="3690257" cy="1537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84950" cy="1151391"/>
          </a:xfrm>
        </p:spPr>
        <p:txBody>
          <a:bodyPr/>
          <a:lstStyle/>
          <a:p>
            <a:r>
              <a:rPr lang="nl-NL" dirty="0" smtClean="0"/>
              <a:t>Waarom een ouderklankbordgroep?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idx="1"/>
          </p:nvPr>
        </p:nvSpPr>
        <p:spPr>
          <a:xfrm>
            <a:off x="457200" y="1850570"/>
            <a:ext cx="8229600" cy="427559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nl-NL" sz="2400" dirty="0" smtClean="0"/>
              <a:t>Uit </a:t>
            </a:r>
            <a:r>
              <a:rPr lang="nl-NL" sz="2400" dirty="0"/>
              <a:t>onderzoek blijkt dat goede contacten tussen school en ouders leerprestaties van kinderen ten goede komen.</a:t>
            </a:r>
          </a:p>
          <a:p>
            <a:pPr>
              <a:lnSpc>
                <a:spcPct val="90000"/>
              </a:lnSpc>
            </a:pPr>
            <a:r>
              <a:rPr lang="nl-NL" sz="2400" dirty="0"/>
              <a:t>Korte lijnen. School wil graag snel weten wat er leeft bij ouders. </a:t>
            </a:r>
          </a:p>
          <a:p>
            <a:pPr>
              <a:lnSpc>
                <a:spcPct val="90000"/>
              </a:lnSpc>
            </a:pPr>
            <a:r>
              <a:rPr lang="nl-NL" sz="2400" dirty="0" smtClean="0"/>
              <a:t>Landelijk en ook op De </a:t>
            </a:r>
            <a:r>
              <a:rPr lang="nl-NL" sz="2400" dirty="0" err="1" smtClean="0"/>
              <a:t>Zonnehof</a:t>
            </a:r>
            <a:r>
              <a:rPr lang="nl-NL" sz="2400" dirty="0" smtClean="0"/>
              <a:t>  </a:t>
            </a:r>
            <a:r>
              <a:rPr lang="nl-NL" sz="2400" dirty="0" smtClean="0"/>
              <a:t>zien we verschuiving in ouderbetrokkenheid. Ouders willen meer inhoudelijk meedenken over de gang van zaken op school.</a:t>
            </a:r>
          </a:p>
          <a:p>
            <a:pPr>
              <a:lnSpc>
                <a:spcPct val="90000"/>
              </a:lnSpc>
            </a:pPr>
            <a:r>
              <a:rPr lang="nl-NL" sz="2400" dirty="0" smtClean="0"/>
              <a:t>De </a:t>
            </a:r>
            <a:r>
              <a:rPr lang="nl-NL" sz="2400" dirty="0" err="1" smtClean="0"/>
              <a:t>Zonnehof</a:t>
            </a:r>
            <a:r>
              <a:rPr lang="nl-NL" sz="2400" dirty="0" smtClean="0"/>
              <a:t> </a:t>
            </a:r>
            <a:r>
              <a:rPr lang="nl-NL" sz="2400" dirty="0" smtClean="0"/>
              <a:t>wil middels goede informatie en uitleg de ontwikkeling van school zichtbaar maken. </a:t>
            </a:r>
          </a:p>
          <a:p>
            <a:pPr>
              <a:lnSpc>
                <a:spcPct val="90000"/>
              </a:lnSpc>
            </a:pPr>
            <a:endParaRPr lang="nl-NL" sz="2400" dirty="0" smtClean="0"/>
          </a:p>
          <a:p>
            <a:pPr>
              <a:lnSpc>
                <a:spcPct val="90000"/>
              </a:lnSpc>
            </a:pPr>
            <a:endParaRPr lang="nl-NL" sz="28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886" y="4833611"/>
            <a:ext cx="2266950" cy="183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el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nl-NL" dirty="0" smtClean="0"/>
              <a:t>Doelen ouderklankbord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endParaRPr lang="nl-NL" sz="3000" dirty="0" smtClean="0"/>
          </a:p>
          <a:p>
            <a:pPr>
              <a:lnSpc>
                <a:spcPct val="90000"/>
              </a:lnSpc>
            </a:pPr>
            <a:r>
              <a:rPr lang="nl-NL" sz="2400" dirty="0" smtClean="0"/>
              <a:t>Ouders de gelegenheid geven om mee te denken over schoolse zaken.</a:t>
            </a:r>
          </a:p>
          <a:p>
            <a:pPr>
              <a:lnSpc>
                <a:spcPct val="90000"/>
              </a:lnSpc>
            </a:pPr>
            <a:r>
              <a:rPr lang="nl-NL" sz="2400" dirty="0" smtClean="0"/>
              <a:t>De communicatie ouders-school en school-ouders verder optimaliseren. </a:t>
            </a:r>
          </a:p>
          <a:p>
            <a:pPr>
              <a:lnSpc>
                <a:spcPct val="90000"/>
              </a:lnSpc>
            </a:pPr>
            <a:r>
              <a:rPr lang="nl-NL" sz="2400" dirty="0" smtClean="0"/>
              <a:t>Met ouders te klankborden over onderwerpen/dilemma’s veranderingen op schoolniveau.</a:t>
            </a:r>
          </a:p>
          <a:p>
            <a:pPr>
              <a:lnSpc>
                <a:spcPct val="90000"/>
              </a:lnSpc>
            </a:pPr>
            <a:r>
              <a:rPr lang="nl-NL" sz="2400" dirty="0" smtClean="0"/>
              <a:t>Kortom ouders serieus nemen.  </a:t>
            </a:r>
          </a:p>
          <a:p>
            <a:pPr>
              <a:lnSpc>
                <a:spcPct val="90000"/>
              </a:lnSpc>
              <a:buNone/>
            </a:pPr>
            <a:endParaRPr lang="nl-NL" sz="3000" dirty="0" smtClean="0"/>
          </a:p>
          <a:p>
            <a:pPr>
              <a:lnSpc>
                <a:spcPct val="90000"/>
              </a:lnSpc>
            </a:pPr>
            <a:endParaRPr lang="nl-NL" sz="3000" dirty="0" smtClean="0"/>
          </a:p>
          <a:p>
            <a:pPr>
              <a:lnSpc>
                <a:spcPct val="90000"/>
              </a:lnSpc>
            </a:pPr>
            <a:endParaRPr lang="nl-NL" sz="30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103" y="4444773"/>
            <a:ext cx="2384425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el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nl-NL" dirty="0" smtClean="0"/>
              <a:t>Kaders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idx="4294967295"/>
          </p:nvPr>
        </p:nvSpPr>
        <p:spPr>
          <a:xfrm>
            <a:off x="457200" y="1593273"/>
            <a:ext cx="8229600" cy="4516582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nl-NL" sz="2400" dirty="0" smtClean="0"/>
          </a:p>
          <a:p>
            <a:pPr>
              <a:lnSpc>
                <a:spcPct val="90000"/>
              </a:lnSpc>
            </a:pPr>
            <a:r>
              <a:rPr lang="nl-NL" sz="2400" dirty="0" smtClean="0"/>
              <a:t>2 a 3 keer per schooljaar bijeenkomst.</a:t>
            </a:r>
          </a:p>
          <a:p>
            <a:pPr>
              <a:lnSpc>
                <a:spcPct val="90000"/>
              </a:lnSpc>
            </a:pPr>
            <a:r>
              <a:rPr lang="nl-NL" sz="2400" dirty="0" smtClean="0"/>
              <a:t>Wisselende samenstelling per schooljaar.</a:t>
            </a:r>
          </a:p>
          <a:p>
            <a:pPr>
              <a:lnSpc>
                <a:spcPct val="90000"/>
              </a:lnSpc>
            </a:pPr>
            <a:r>
              <a:rPr lang="nl-NL" sz="2400" dirty="0" smtClean="0"/>
              <a:t>Optrekken op basis van vertrouwen.</a:t>
            </a:r>
          </a:p>
          <a:p>
            <a:pPr>
              <a:lnSpc>
                <a:spcPct val="90000"/>
              </a:lnSpc>
            </a:pPr>
            <a:r>
              <a:rPr lang="nl-NL" sz="2400" dirty="0" smtClean="0"/>
              <a:t>Punten worden meegenomen naar het Team/MT, indien relevant naar OV en/of MR. Daar vindt besluitvorming plaats.</a:t>
            </a:r>
          </a:p>
          <a:p>
            <a:pPr>
              <a:lnSpc>
                <a:spcPct val="90000"/>
              </a:lnSpc>
            </a:pPr>
            <a:r>
              <a:rPr lang="nl-NL" sz="2400" dirty="0" smtClean="0"/>
              <a:t>Rol MR. School en onderwijs beleidsmatig.</a:t>
            </a:r>
          </a:p>
          <a:p>
            <a:pPr>
              <a:lnSpc>
                <a:spcPct val="90000"/>
              </a:lnSpc>
            </a:pPr>
            <a:r>
              <a:rPr lang="nl-NL" sz="2400" dirty="0" smtClean="0"/>
              <a:t>Rol OV. Organisatie activiteiten in school.</a:t>
            </a:r>
          </a:p>
          <a:p>
            <a:pPr>
              <a:lnSpc>
                <a:spcPct val="90000"/>
              </a:lnSpc>
              <a:buNone/>
            </a:pPr>
            <a:endParaRPr lang="nl-NL" sz="2400" dirty="0" smtClean="0"/>
          </a:p>
          <a:p>
            <a:pPr>
              <a:lnSpc>
                <a:spcPct val="90000"/>
              </a:lnSpc>
            </a:pPr>
            <a:endParaRPr lang="nl-NL" sz="2400" dirty="0" smtClean="0"/>
          </a:p>
          <a:p>
            <a:pPr>
              <a:lnSpc>
                <a:spcPct val="90000"/>
              </a:lnSpc>
              <a:buNone/>
            </a:pPr>
            <a:endParaRPr lang="nl-NL" sz="2400" dirty="0" smtClean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172" y="4027713"/>
            <a:ext cx="1774371" cy="17743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424543"/>
            <a:ext cx="7772400" cy="936171"/>
          </a:xfrm>
        </p:spPr>
        <p:txBody>
          <a:bodyPr/>
          <a:lstStyle/>
          <a:p>
            <a:r>
              <a:rPr lang="nl-NL" dirty="0" smtClean="0"/>
              <a:t>Communicatie ouders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59229" y="1360714"/>
            <a:ext cx="8098971" cy="4876800"/>
          </a:xfrm>
        </p:spPr>
        <p:txBody>
          <a:bodyPr/>
          <a:lstStyle/>
          <a:p>
            <a:pPr algn="l"/>
            <a:r>
              <a:rPr lang="nl-NL" sz="2400" dirty="0" smtClean="0">
                <a:solidFill>
                  <a:schemeClr val="tx1"/>
                </a:solidFill>
              </a:rPr>
              <a:t>      Op de website staat:</a:t>
            </a:r>
            <a:endParaRPr lang="nl-NL" sz="2000" dirty="0" smtClean="0">
              <a:solidFill>
                <a:schemeClr val="tx1"/>
              </a:solidFill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schemeClr val="tx1"/>
                </a:solidFill>
              </a:rPr>
              <a:t>een uitleg van de ouderklankbordgroep met de doelen en kaders.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schemeClr val="tx1"/>
                </a:solidFill>
              </a:rPr>
              <a:t>alle namen van de leden van het lopende schooljaar. Tevens wordt aangegeven vanuit welke groep zij zitting hebben.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schemeClr val="tx1"/>
                </a:solidFill>
              </a:rPr>
              <a:t>de agenda en een kort verslag van elke bijeenkomst.</a:t>
            </a:r>
          </a:p>
          <a:p>
            <a:pPr lvl="1" algn="l"/>
            <a:endParaRPr lang="nl-NL" sz="2000" dirty="0" smtClean="0">
              <a:solidFill>
                <a:schemeClr val="tx1"/>
              </a:solidFill>
            </a:endParaRPr>
          </a:p>
          <a:p>
            <a:pPr lvl="1" algn="l"/>
            <a:r>
              <a:rPr lang="nl-NL" sz="2000" dirty="0" smtClean="0">
                <a:solidFill>
                  <a:schemeClr val="tx1"/>
                </a:solidFill>
              </a:rPr>
              <a:t>Op </a:t>
            </a:r>
            <a:r>
              <a:rPr lang="nl-NL" sz="2000" dirty="0">
                <a:solidFill>
                  <a:schemeClr val="tx1"/>
                </a:solidFill>
              </a:rPr>
              <a:t>deze wijze is het voor alle ouders </a:t>
            </a:r>
            <a:r>
              <a:rPr lang="nl-NL" sz="2000" dirty="0" smtClean="0">
                <a:solidFill>
                  <a:schemeClr val="tx1"/>
                </a:solidFill>
              </a:rPr>
              <a:t>duidelijk, </a:t>
            </a:r>
            <a:r>
              <a:rPr lang="nl-NL" sz="2000" dirty="0">
                <a:solidFill>
                  <a:schemeClr val="tx1"/>
                </a:solidFill>
              </a:rPr>
              <a:t>wie zitting heeft en waarover gesproken wordt. </a:t>
            </a:r>
          </a:p>
          <a:p>
            <a:pPr lvl="1" algn="l"/>
            <a:endParaRPr lang="nl-NL" sz="2400" dirty="0" smtClean="0">
              <a:solidFill>
                <a:schemeClr val="tx1"/>
              </a:solidFill>
            </a:endParaRPr>
          </a:p>
          <a:p>
            <a:pPr lvl="1" algn="l"/>
            <a:r>
              <a:rPr lang="nl-NL" sz="2400" dirty="0" smtClean="0">
                <a:solidFill>
                  <a:schemeClr val="tx1"/>
                </a:solidFill>
              </a:rPr>
              <a:t>Op ouderportaal: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schemeClr val="tx1"/>
                </a:solidFill>
              </a:rPr>
              <a:t>worden de agenda’s en verslagen in de boekenkast geplaatst.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</a:p>
          <a:p>
            <a:pPr lvl="1" algn="l"/>
            <a:r>
              <a:rPr lang="nl-NL" sz="2000" dirty="0" smtClean="0">
                <a:solidFill>
                  <a:schemeClr val="tx1"/>
                </a:solidFill>
              </a:rPr>
              <a:t>Alle ouders mogen bespreekzaken inbrengen. Dit kan via de ouders van de ouderklankbordgroep.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nl-NL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629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3778</TotalTime>
  <Words>265</Words>
  <Application>Microsoft Office PowerPoint</Application>
  <PresentationFormat>Diavoorstelling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School en ouders Ouders en school Opstartbijeenkomst ouderklankbordgroep BS De Zonnehof     </vt:lpstr>
      <vt:lpstr>Waarom een ouderklankbordgroep?</vt:lpstr>
      <vt:lpstr>Doelen ouderklankbord</vt:lpstr>
      <vt:lpstr>Kaders</vt:lpstr>
      <vt:lpstr>Communicatie ouders</vt:lpstr>
    </vt:vector>
  </TitlesOfParts>
  <Company>24U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Gebruiker Office 2004 Test Drive</dc:creator>
  <cp:lastModifiedBy>Karin Schoor, van de</cp:lastModifiedBy>
  <cp:revision>388</cp:revision>
  <cp:lastPrinted>2017-10-24T17:10:29Z</cp:lastPrinted>
  <dcterms:created xsi:type="dcterms:W3CDTF">2010-12-30T09:48:48Z</dcterms:created>
  <dcterms:modified xsi:type="dcterms:W3CDTF">2018-11-26T15:21:25Z</dcterms:modified>
</cp:coreProperties>
</file>